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10"/>
  </p:notesMasterIdLst>
  <p:sldIdLst>
    <p:sldId id="836" r:id="rId2"/>
    <p:sldId id="825" r:id="rId3"/>
    <p:sldId id="828" r:id="rId4"/>
    <p:sldId id="829" r:id="rId5"/>
    <p:sldId id="833" r:id="rId6"/>
    <p:sldId id="834" r:id="rId7"/>
    <p:sldId id="830" r:id="rId8"/>
    <p:sldId id="835" r:id="rId9"/>
  </p:sldIdLst>
  <p:sldSz cx="9906000" cy="6858000" type="A4"/>
  <p:notesSz cx="7099300" cy="10234613"/>
  <p:embeddedFontLst>
    <p:embeddedFont>
      <p:font typeface="Wingdings 3" panose="05040102010807070707" pitchFamily="18" charset="2"/>
      <p:regular r:id="rId11"/>
    </p:embeddedFont>
    <p:embeddedFont>
      <p:font typeface="ＭＳ Ｐゴシック" panose="020B0600070205080204" pitchFamily="34" charset="-128"/>
      <p:regular r:id="rId12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F4C6C"/>
    <a:srgbClr val="6C97AE"/>
    <a:srgbClr val="8B5261"/>
    <a:srgbClr val="B7AD47"/>
    <a:srgbClr val="EB8667"/>
    <a:srgbClr val="BDBEBE"/>
    <a:srgbClr val="97BE0D"/>
    <a:srgbClr val="0FBE0D"/>
    <a:srgbClr val="009A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1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08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4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10" Type="http://schemas.openxmlformats.org/officeDocument/2006/relationships/image" Target="../media/image13.emf"/><Relationship Id="rId4" Type="http://schemas.openxmlformats.org/officeDocument/2006/relationships/image" Target="../media/image10.e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27.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faktormärkte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175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4054" y="1020572"/>
            <a:ext cx="8695857" cy="397412"/>
          </a:xfrm>
        </p:spPr>
        <p:txBody>
          <a:bodyPr/>
          <a:lstStyle/>
          <a:p>
            <a:r>
              <a:rPr lang="de-DE" dirty="0" smtClean="0"/>
              <a:t>Nachfrage nach </a:t>
            </a:r>
            <a:r>
              <a:rPr lang="de-DE" dirty="0" err="1" smtClean="0"/>
              <a:t>produktionsfaktoren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55305"/>
            <a:ext cx="8697417" cy="4439478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Annahme: das unternehmen sieht sich auf dem outputmarkt und dem faktormarkt vollkommenem wettbewerb gegenüber.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Zur gewinnmaximierung wird das unternehmen faktoren in einem umfang nachfragen, dass der wert des grenzprodukts,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mrp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gleich dem preis des faktors,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ist.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wert des grenzprodukts ist gegeben durch preis mal grenzprodukt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das unternehmen ein monopolist auf dem gütermarkt ist, so ändert sich der wert des grenzprodukts zu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mrp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mr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mp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endParaRPr lang="de-DE" b="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2744833"/>
              </p:ext>
            </p:extLst>
          </p:nvPr>
        </p:nvGraphicFramePr>
        <p:xfrm>
          <a:off x="3962400" y="3472071"/>
          <a:ext cx="161676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0" name="Formel" r:id="rId3" imgW="2257313" imgH="524028" progId="Equation.3">
                  <p:embed/>
                </p:oleObj>
              </mc:Choice>
              <mc:Fallback>
                <p:oleObj name="Formel" r:id="rId3" imgW="2257313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472071"/>
                        <a:ext cx="1616765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224448"/>
              </p:ext>
            </p:extLst>
          </p:nvPr>
        </p:nvGraphicFramePr>
        <p:xfrm>
          <a:off x="3949148" y="4572003"/>
          <a:ext cx="2438332" cy="304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Formel" r:id="rId5" imgW="3638595" imgH="476356" progId="Equation.3">
                  <p:embed/>
                </p:oleObj>
              </mc:Choice>
              <mc:Fallback>
                <p:oleObj name="Formel" r:id="rId5" imgW="3638595" imgH="476356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9148" y="4572003"/>
                        <a:ext cx="2438332" cy="3047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164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576" y="783253"/>
            <a:ext cx="8695857" cy="331151"/>
          </a:xfrm>
        </p:spPr>
        <p:txBody>
          <a:bodyPr/>
          <a:lstStyle/>
          <a:p>
            <a:r>
              <a:rPr lang="de-DE" dirty="0" smtClean="0"/>
              <a:t>Die nachfrage des </a:t>
            </a:r>
            <a:r>
              <a:rPr lang="de-DE" dirty="0" err="1" smtClean="0"/>
              <a:t>monopolisten</a:t>
            </a:r>
            <a:r>
              <a:rPr lang="de-DE" dirty="0" smtClean="0"/>
              <a:t> nach </a:t>
            </a:r>
            <a:r>
              <a:rPr lang="de-DE" dirty="0" err="1" smtClean="0"/>
              <a:t>inputs</a:t>
            </a:r>
            <a:r>
              <a:rPr lang="de-DE" dirty="0" smtClean="0"/>
              <a:t> – algebraisch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6576" y="1364974"/>
            <a:ext cx="8697417" cy="4835802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Gegeben sei die produktionsfunktion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monopolist will seinen gewinn maximieren,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ergibt die bedingungen erster ordnung</a:t>
            </a:r>
          </a:p>
          <a:p>
            <a:endParaRPr lang="de-DE" b="0" dirty="0"/>
          </a:p>
          <a:p>
            <a:endParaRPr lang="de-DE" b="0" dirty="0" smtClean="0"/>
          </a:p>
          <a:p>
            <a:endParaRPr lang="de-DE" b="0" dirty="0" smtClean="0"/>
          </a:p>
          <a:p>
            <a:r>
              <a:rPr lang="de-DE" b="0" dirty="0" smtClean="0"/>
              <a:t> 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1409302"/>
              </p:ext>
            </p:extLst>
          </p:nvPr>
        </p:nvGraphicFramePr>
        <p:xfrm>
          <a:off x="3604593" y="1828800"/>
          <a:ext cx="1550537" cy="291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9" name="Formel" r:id="rId3" imgW="1962195" imgH="400010" progId="Equation.3">
                  <p:embed/>
                </p:oleObj>
              </mc:Choice>
              <mc:Fallback>
                <p:oleObj name="Formel" r:id="rId3" imgW="1962195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4593" y="1828800"/>
                        <a:ext cx="1550537" cy="2915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0150254"/>
              </p:ext>
            </p:extLst>
          </p:nvPr>
        </p:nvGraphicFramePr>
        <p:xfrm>
          <a:off x="2385393" y="2902226"/>
          <a:ext cx="4081668" cy="278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0" name="Formel" r:id="rId5" imgW="5162595" imgH="400010" progId="Equation.3">
                  <p:embed/>
                </p:oleObj>
              </mc:Choice>
              <mc:Fallback>
                <p:oleObj name="Formel" r:id="rId5" imgW="5162595" imgH="40001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5393" y="2902226"/>
                        <a:ext cx="4081668" cy="278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7809252"/>
              </p:ext>
            </p:extLst>
          </p:nvPr>
        </p:nvGraphicFramePr>
        <p:xfrm>
          <a:off x="2358887" y="3816626"/>
          <a:ext cx="5088835" cy="543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1" name="Formel" r:id="rId7" imgW="8010503" imgH="895363" progId="Equation.3">
                  <p:embed/>
                </p:oleObj>
              </mc:Choice>
              <mc:Fallback>
                <p:oleObj name="Formel" r:id="rId7" imgW="8010503" imgH="895363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8887" y="3816626"/>
                        <a:ext cx="5088835" cy="5433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9137153"/>
              </p:ext>
            </p:extLst>
          </p:nvPr>
        </p:nvGraphicFramePr>
        <p:xfrm>
          <a:off x="2293938" y="4465638"/>
          <a:ext cx="5378450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2" name="Formel" r:id="rId9" imgW="8124892" imgH="895363" progId="Equation.3">
                  <p:embed/>
                </p:oleObj>
              </mc:Choice>
              <mc:Fallback>
                <p:oleObj name="Formel" r:id="rId9" imgW="8124892" imgH="895363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938" y="4465638"/>
                        <a:ext cx="5378450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929999" y="5192840"/>
            <a:ext cx="8450263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DA </a:t>
            </a: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d(p(y)y)/</a:t>
            </a:r>
            <a:r>
              <a:rPr kumimoji="0" lang="en-US" alt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dy</a:t>
            </a: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= MR(y) &lt; p FÜR ALLE y &gt; 0, </a:t>
            </a:r>
            <a:r>
              <a:rPr kumimoji="0" lang="de-AT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LIEGT </a:t>
            </a:r>
            <a:r>
              <a:rPr lang="de-AT" altLang="de-DE" sz="1600" b="0" kern="0" dirty="0">
                <a:solidFill>
                  <a:srgbClr val="000000"/>
                </a:solidFill>
              </a:rPr>
              <a:t>DIE </a:t>
            </a:r>
            <a:r>
              <a:rPr lang="de-AT" altLang="de-DE" sz="1600" b="0" kern="0" dirty="0" smtClean="0">
                <a:solidFill>
                  <a:srgbClr val="000000"/>
                </a:solidFill>
              </a:rPr>
              <a:t>MRP-KURVE DES MONOPOLISTEN </a:t>
            </a:r>
            <a:r>
              <a:rPr lang="de-AT" altLang="de-DE" sz="1600" b="0" kern="0" dirty="0">
                <a:solidFill>
                  <a:srgbClr val="000000"/>
                </a:solidFill>
              </a:rPr>
              <a:t>UNTERHALB </a:t>
            </a:r>
            <a:r>
              <a:rPr kumimoji="0" lang="de-AT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DER MRP-KURVE EINES</a:t>
            </a:r>
            <a:r>
              <a:rPr kumimoji="0" lang="de-AT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UNTERNEHMENS AUF EINEM WETTBEWEBERBSMARKT; DER MONOPOLIST FRAGT DAHER WENIGER INPUTS NACH.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9828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338" y="659602"/>
            <a:ext cx="8695857" cy="59619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Die nachfrage des </a:t>
            </a:r>
            <a:r>
              <a:rPr lang="de-DE" dirty="0" err="1" smtClean="0">
                <a:solidFill>
                  <a:srgbClr val="000000"/>
                </a:solidFill>
              </a:rPr>
              <a:t>monopolisten</a:t>
            </a:r>
            <a:r>
              <a:rPr lang="de-DE" dirty="0" smtClean="0">
                <a:solidFill>
                  <a:srgbClr val="000000"/>
                </a:solidFill>
              </a:rPr>
              <a:t> UND EINES UNTERNEHMENS BEI WETTBEWERB AUF DEM OUTPUTMARKT </a:t>
            </a:r>
            <a:r>
              <a:rPr lang="de-DE" dirty="0">
                <a:solidFill>
                  <a:srgbClr val="000000"/>
                </a:solidFill>
              </a:rPr>
              <a:t>nach inputs </a:t>
            </a:r>
            <a:r>
              <a:rPr lang="de-DE" dirty="0" smtClean="0">
                <a:solidFill>
                  <a:srgbClr val="000000"/>
                </a:solidFill>
              </a:rPr>
              <a:t>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90688" y="1571625"/>
            <a:ext cx="0" cy="3143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90688" y="4738688"/>
            <a:ext cx="45481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690688" y="2143125"/>
            <a:ext cx="3762375" cy="25955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1690688" y="2166938"/>
            <a:ext cx="2095500" cy="2571750"/>
          </a:xfrm>
          <a:prstGeom prst="line">
            <a:avLst/>
          </a:prstGeom>
          <a:noFill/>
          <a:ln w="25400">
            <a:solidFill>
              <a:srgbClr val="4CFF1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689100" y="4048125"/>
            <a:ext cx="273843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3213100" y="4051300"/>
            <a:ext cx="0" cy="685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4445000" y="4051300"/>
            <a:ext cx="0" cy="685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3" name="Oval 16"/>
          <p:cNvSpPr>
            <a:spLocks noChangeArrowheads="1"/>
          </p:cNvSpPr>
          <p:nvPr/>
        </p:nvSpPr>
        <p:spPr bwMode="auto">
          <a:xfrm>
            <a:off x="3136900" y="4660900"/>
            <a:ext cx="152400" cy="1524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4368800" y="4660900"/>
            <a:ext cx="152400" cy="1524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1190625" y="3760788"/>
            <a:ext cx="38472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w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i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6099175" y="4779963"/>
            <a:ext cx="357470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x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i</a:t>
            </a:r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 flipH="1">
            <a:off x="2667000" y="2309813"/>
            <a:ext cx="1905000" cy="476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 flipH="1">
            <a:off x="2809875" y="3000375"/>
            <a:ext cx="1762125" cy="5476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graphicFrame>
        <p:nvGraphicFramePr>
          <p:cNvPr id="19" name="Inhaltsplatzhalt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9435066"/>
              </p:ext>
            </p:extLst>
          </p:nvPr>
        </p:nvGraphicFramePr>
        <p:xfrm>
          <a:off x="4632325" y="2185366"/>
          <a:ext cx="957884" cy="248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8" name="Formel" r:id="rId3" imgW="1724092" imgH="400010" progId="Equation.3">
                  <p:embed/>
                </p:oleObj>
              </mc:Choice>
              <mc:Fallback>
                <p:oleObj name="Formel" r:id="rId3" imgW="1724092" imgH="40001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2325" y="2185366"/>
                        <a:ext cx="957884" cy="2488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3499931"/>
              </p:ext>
            </p:extLst>
          </p:nvPr>
        </p:nvGraphicFramePr>
        <p:xfrm>
          <a:off x="4632325" y="2902226"/>
          <a:ext cx="1466850" cy="241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9" name="Formel" r:id="rId5" imgW="2533784" imgH="400010" progId="Equation.3">
                  <p:embed/>
                </p:oleObj>
              </mc:Choice>
              <mc:Fallback>
                <p:oleObj name="Formel" r:id="rId5" imgW="2533784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2325" y="2902226"/>
                        <a:ext cx="1466850" cy="241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1283977"/>
              </p:ext>
            </p:extLst>
          </p:nvPr>
        </p:nvGraphicFramePr>
        <p:xfrm>
          <a:off x="3136900" y="4813300"/>
          <a:ext cx="402639" cy="3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0" name="Formel" r:id="rId7" imgW="599918" imgH="524028" progId="Equation.3">
                  <p:embed/>
                </p:oleObj>
              </mc:Choice>
              <mc:Fallback>
                <p:oleObj name="Formel" r:id="rId7" imgW="599918" imgH="524028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6900" y="4813300"/>
                        <a:ext cx="402639" cy="336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k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0713304"/>
              </p:ext>
            </p:extLst>
          </p:nvPr>
        </p:nvGraphicFramePr>
        <p:xfrm>
          <a:off x="4368800" y="4813300"/>
          <a:ext cx="428487" cy="3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1" name="Equation" r:id="rId9" imgW="523897" imgH="524028" progId="Equation.3">
                  <p:embed/>
                </p:oleObj>
              </mc:Choice>
              <mc:Fallback>
                <p:oleObj name="Equation" r:id="rId9" imgW="523897" imgH="524028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8800" y="4813300"/>
                        <a:ext cx="428487" cy="336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217488" y="5327650"/>
            <a:ext cx="8829675" cy="61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		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NACHFRAGE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DES MONOPOLISTEN</a:t>
            </a:r>
          </a:p>
          <a:p>
            <a:pPr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de-DE" sz="1600" kern="0" baseline="0" dirty="0">
                <a:solidFill>
                  <a:srgbClr val="000000"/>
                </a:solidFill>
              </a:rPr>
              <a:t>	</a:t>
            </a:r>
            <a:r>
              <a:rPr lang="en-US" altLang="de-DE" sz="1600" kern="0" baseline="0" dirty="0" smtClean="0">
                <a:solidFill>
                  <a:srgbClr val="000000"/>
                </a:solidFill>
              </a:rPr>
              <a:t>	NACHFRAGE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DES WETTBEWERBSUNTERNEHMENS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23" name="Objek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1905665"/>
              </p:ext>
            </p:extLst>
          </p:nvPr>
        </p:nvGraphicFramePr>
        <p:xfrm>
          <a:off x="1397778" y="5327650"/>
          <a:ext cx="4032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2" name="Formel" r:id="rId11" imgW="590595" imgH="514350" progId="Equation.3">
                  <p:embed/>
                </p:oleObj>
              </mc:Choice>
              <mc:Fallback>
                <p:oleObj name="Formel" r:id="rId11" imgW="590595" imgH="514350" progId="Equation.3">
                  <p:embed/>
                  <p:pic>
                    <p:nvPicPr>
                      <p:cNvPr id="0" name="Objekt 20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778" y="5327650"/>
                        <a:ext cx="4032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8856835"/>
              </p:ext>
            </p:extLst>
          </p:nvPr>
        </p:nvGraphicFramePr>
        <p:xfrm>
          <a:off x="1382987" y="5651136"/>
          <a:ext cx="472318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3" name="Formel" r:id="rId13" imgW="514216" imgH="514350" progId="Equation.3">
                  <p:embed/>
                </p:oleObj>
              </mc:Choice>
              <mc:Fallback>
                <p:oleObj name="Formel" r:id="rId13" imgW="514216" imgH="514350" progId="Equation.3">
                  <p:embed/>
                  <p:pic>
                    <p:nvPicPr>
                      <p:cNvPr id="0" name="Objekt 21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2987" y="5651136"/>
                        <a:ext cx="472318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5349710"/>
              </p:ext>
            </p:extLst>
          </p:nvPr>
        </p:nvGraphicFramePr>
        <p:xfrm>
          <a:off x="1395008" y="5314586"/>
          <a:ext cx="40599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4" name="Formel" r:id="rId15" imgW="590595" imgH="514350" progId="Equation.3">
                  <p:embed/>
                </p:oleObj>
              </mc:Choice>
              <mc:Fallback>
                <p:oleObj name="Formel" r:id="rId15" imgW="590595" imgH="51435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5008" y="5314586"/>
                        <a:ext cx="40599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723555" y="1303073"/>
            <a:ext cx="17793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€/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INPUTEINHEIT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2340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05134" y="609753"/>
            <a:ext cx="8695857" cy="331151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MONOPSON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90688" y="1214438"/>
            <a:ext cx="0" cy="3524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90688" y="4738688"/>
            <a:ext cx="45481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948070" y="1402027"/>
            <a:ext cx="3504993" cy="3336661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706562" y="3649987"/>
            <a:ext cx="88203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2550492" y="2007152"/>
            <a:ext cx="76200" cy="272994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flipH="1">
            <a:off x="1706562" y="2007152"/>
            <a:ext cx="732044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3" name="Oval 16"/>
          <p:cNvSpPr>
            <a:spLocks noChangeArrowheads="1"/>
          </p:cNvSpPr>
          <p:nvPr/>
        </p:nvSpPr>
        <p:spPr bwMode="auto">
          <a:xfrm>
            <a:off x="2474292" y="1930952"/>
            <a:ext cx="152400" cy="1524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2512392" y="3569518"/>
            <a:ext cx="152400" cy="1524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1288817" y="3476120"/>
            <a:ext cx="42639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w</a:t>
            </a:r>
            <a:r>
              <a:rPr lang="en-US" altLang="de-DE" sz="1600" kern="0" noProof="0" dirty="0">
                <a:solidFill>
                  <a:srgbClr val="000000"/>
                </a:solidFill>
              </a:rPr>
              <a:t>*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5953401" y="4779963"/>
            <a:ext cx="9473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ARBEIT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1308054" y="1232429"/>
            <a:ext cx="34624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</a:t>
            </a: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H="1">
            <a:off x="1690687" y="1402027"/>
            <a:ext cx="1118774" cy="2901651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9" name="Rectangle 18"/>
          <p:cNvSpPr>
            <a:spLocks noChangeArrowheads="1"/>
          </p:cNvSpPr>
          <p:nvPr/>
        </p:nvSpPr>
        <p:spPr bwMode="auto">
          <a:xfrm>
            <a:off x="1389339" y="4133484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0" name="Line 5"/>
          <p:cNvSpPr>
            <a:spLocks noChangeShapeType="1"/>
          </p:cNvSpPr>
          <p:nvPr/>
        </p:nvSpPr>
        <p:spPr bwMode="auto">
          <a:xfrm flipH="1">
            <a:off x="1689101" y="1772575"/>
            <a:ext cx="3330488" cy="253110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631103" y="1824417"/>
            <a:ext cx="105958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MR = MC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2809461" y="1198380"/>
            <a:ext cx="144751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MC = a – 2bL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4979374" y="1837554"/>
            <a:ext cx="2130391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w(L) = a +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</a:t>
            </a:r>
            <a:r>
              <a:rPr kumimoji="0" lang="en-US" altLang="de-DE" sz="1600" b="1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bL</a:t>
            </a:r>
            <a:endParaRPr kumimoji="0" lang="en-US" altLang="de-DE" sz="16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(INVERSE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ANGEBOTSKURVE)</a:t>
            </a:r>
            <a:endParaRPr kumimoji="0" lang="en-US" altLang="de-DE" sz="16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4" name="Rectangle 11"/>
          <p:cNvSpPr>
            <a:spLocks noChangeArrowheads="1"/>
          </p:cNvSpPr>
          <p:nvPr/>
        </p:nvSpPr>
        <p:spPr bwMode="auto">
          <a:xfrm>
            <a:off x="5055739" y="3970983"/>
            <a:ext cx="139301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MRP = </a:t>
            </a:r>
            <a:r>
              <a:rPr lang="en-US" altLang="de-DE" sz="1600" kern="0" dirty="0" err="1" smtClean="0">
                <a:solidFill>
                  <a:srgbClr val="000000"/>
                </a:solidFill>
              </a:rPr>
              <a:t>pMP</a:t>
            </a:r>
            <a:r>
              <a:rPr lang="en-US" altLang="de-DE" sz="1600" kern="0" baseline="-25000" dirty="0" err="1">
                <a:solidFill>
                  <a:srgbClr val="000000"/>
                </a:solidFill>
              </a:rPr>
              <a:t>L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2488412" y="4738688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L*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11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05134" y="649511"/>
            <a:ext cx="8695857" cy="384160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Mindestlohn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90688" y="1214438"/>
            <a:ext cx="0" cy="3524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90688" y="4738688"/>
            <a:ext cx="45481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948070" y="1402027"/>
            <a:ext cx="3339347" cy="31832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706562" y="3649987"/>
            <a:ext cx="88203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2550492" y="1913754"/>
            <a:ext cx="76200" cy="272994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2512392" y="3569518"/>
            <a:ext cx="152400" cy="1524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1243466" y="2744640"/>
            <a:ext cx="4456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w</a:t>
            </a:r>
            <a:r>
              <a:rPr lang="en-US" altLang="de-DE" sz="1600" kern="0" baseline="-25000" noProof="0" dirty="0" err="1" smtClean="0">
                <a:solidFill>
                  <a:srgbClr val="000000"/>
                </a:solidFill>
              </a:rPr>
              <a:t>C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5953401" y="4779963"/>
            <a:ext cx="9473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ARBEIT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1308054" y="1232429"/>
            <a:ext cx="34624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</a:t>
            </a: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H="1">
            <a:off x="1705166" y="1394253"/>
            <a:ext cx="1118774" cy="2901651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9" name="Rectangle 18"/>
          <p:cNvSpPr>
            <a:spLocks noChangeArrowheads="1"/>
          </p:cNvSpPr>
          <p:nvPr/>
        </p:nvSpPr>
        <p:spPr bwMode="auto">
          <a:xfrm>
            <a:off x="1282671" y="3505910"/>
            <a:ext cx="4600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w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0" name="Line 5"/>
          <p:cNvSpPr>
            <a:spLocks noChangeShapeType="1"/>
          </p:cNvSpPr>
          <p:nvPr/>
        </p:nvSpPr>
        <p:spPr bwMode="auto">
          <a:xfrm flipH="1">
            <a:off x="1689101" y="1772575"/>
            <a:ext cx="3330488" cy="253110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2809461" y="1198380"/>
            <a:ext cx="5883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MC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L</a:t>
            </a:r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4965213" y="1744156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S</a:t>
            </a:r>
            <a:endParaRPr kumimoji="0" lang="en-US" altLang="de-DE" sz="16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4" name="Rectangle 11"/>
          <p:cNvSpPr>
            <a:spLocks noChangeArrowheads="1"/>
          </p:cNvSpPr>
          <p:nvPr/>
        </p:nvSpPr>
        <p:spPr bwMode="auto">
          <a:xfrm>
            <a:off x="5055739" y="3970983"/>
            <a:ext cx="33342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D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2488412" y="4738688"/>
            <a:ext cx="42479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L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M</a:t>
            </a:r>
          </a:p>
        </p:txBody>
      </p:sp>
      <p:sp>
        <p:nvSpPr>
          <p:cNvPr id="24" name="Oval 16"/>
          <p:cNvSpPr>
            <a:spLocks noChangeArrowheads="1"/>
          </p:cNvSpPr>
          <p:nvPr/>
        </p:nvSpPr>
        <p:spPr bwMode="auto">
          <a:xfrm>
            <a:off x="3462606" y="2845078"/>
            <a:ext cx="152400" cy="1524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" name="Line 15"/>
          <p:cNvSpPr>
            <a:spLocks noChangeShapeType="1"/>
          </p:cNvSpPr>
          <p:nvPr/>
        </p:nvSpPr>
        <p:spPr bwMode="auto">
          <a:xfrm flipH="1">
            <a:off x="3538806" y="2930938"/>
            <a:ext cx="5522" cy="1807749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7" name="Line 13"/>
          <p:cNvSpPr>
            <a:spLocks noChangeShapeType="1"/>
          </p:cNvSpPr>
          <p:nvPr/>
        </p:nvSpPr>
        <p:spPr bwMode="auto">
          <a:xfrm>
            <a:off x="1663739" y="2914238"/>
            <a:ext cx="1849706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6" name="Rectangle 11"/>
          <p:cNvSpPr>
            <a:spLocks noChangeArrowheads="1"/>
          </p:cNvSpPr>
          <p:nvPr/>
        </p:nvSpPr>
        <p:spPr bwMode="auto">
          <a:xfrm>
            <a:off x="3354345" y="4757279"/>
            <a:ext cx="41036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L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06111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0315" y="715771"/>
            <a:ext cx="8695857" cy="317899"/>
          </a:xfrm>
        </p:spPr>
        <p:txBody>
          <a:bodyPr/>
          <a:lstStyle/>
          <a:p>
            <a:r>
              <a:rPr lang="de-DE" dirty="0" smtClean="0"/>
              <a:t>Vor– und nachgelagerte </a:t>
            </a:r>
            <a:r>
              <a:rPr lang="de-DE" dirty="0" err="1" smtClean="0"/>
              <a:t>monopole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66191"/>
            <a:ext cx="8697417" cy="5034585"/>
          </a:xfrm>
        </p:spPr>
        <p:txBody>
          <a:bodyPr/>
          <a:lstStyle/>
          <a:p>
            <a:r>
              <a:rPr lang="de-DE" sz="1600" b="0" dirty="0"/>
              <a:t/>
            </a:r>
            <a:br>
              <a:rPr lang="de-DE" sz="1600" b="0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Beispiel: eine vorgelagerte monopolistin erzeugt einen output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konstanten grenzkosten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und verkauft diesen an die nachgelagerte monopolistin zum preis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; diese verwendet diesen output als input,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in ihre produktionsfunktion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 = 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gewinnmaximierungsproblem der nachgelagerten monopolistin lautet (gegeben die nachfragefunktion 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p(y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= a 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1600" b="0" cap="none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maximiere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p(y)y –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ky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= [a –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py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]y –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ky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MIT DEM GEWINN MAXIMIERENDEN OUTPUT</a:t>
            </a:r>
          </a:p>
          <a:p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 = (a – k)/2b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UND DER DARAUS FOLGENDEN FAKTORNACHFRAGEFUNKTION</a:t>
            </a:r>
          </a:p>
          <a:p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 = 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 – k)/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2b </a:t>
            </a:r>
            <a:r>
              <a:rPr lang="de-DE" sz="1600" b="0" dirty="0"/>
              <a:t/>
            </a:r>
            <a:br>
              <a:rPr lang="de-DE" sz="1600" b="0" dirty="0"/>
            </a:br>
            <a:endParaRPr lang="de-DE" sz="1600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58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6820" y="768779"/>
            <a:ext cx="8695857" cy="331151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Vor– </a:t>
            </a:r>
            <a:r>
              <a:rPr lang="de-DE" dirty="0">
                <a:solidFill>
                  <a:srgbClr val="000000"/>
                </a:solidFill>
              </a:rPr>
              <a:t>und nachgelagerte </a:t>
            </a:r>
            <a:r>
              <a:rPr lang="de-DE" dirty="0" err="1">
                <a:solidFill>
                  <a:srgbClr val="000000"/>
                </a:solidFill>
              </a:rPr>
              <a:t>monopole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64975"/>
            <a:ext cx="8697417" cy="4916556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Für die vorgelagerte monopolistin erhalten wir somit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grenzerlösfunktion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– 4bx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GLEICHSETZUNG VON MR UND MC UND UMFORMUNG ERGIBT DEN GEWINN MAXIMIERENDEN OUTPUT DER VORGELAGERTEN MONOPOLISTIN </a:t>
            </a:r>
          </a:p>
          <a:p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 = (a – c)/4b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AUFGRUND DER PRODUKTIONSFUNKTION 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y =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 ERHALTEN WIR ALS OUTPUT DES ENDPRODUKTS 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y = (a – c)/4b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WÜRDEN DIE BEIDEN MONOPOLISTINNEN FUSIONIEREN, ERGÄBE SICH ALS GEWINN MAXIMIERENDER OUTPUT DIE DOPPELTE MENGE, NÄMLICH </a:t>
            </a:r>
          </a:p>
          <a:p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	y = (a – c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)/2b</a:t>
            </a:r>
            <a:endParaRPr lang="de-DE" sz="1600" b="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cap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29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336</Words>
  <Application>Microsoft Office PowerPoint</Application>
  <PresentationFormat>A4-Papier (210x297 mm)</PresentationFormat>
  <Paragraphs>79</Paragraphs>
  <Slides>8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Times New Roman</vt:lpstr>
      <vt:lpstr>Monotype Sorts</vt:lpstr>
      <vt:lpstr>Arial</vt:lpstr>
      <vt:lpstr>Wingdings 3</vt:lpstr>
      <vt:lpstr>ＭＳ Ｐゴシック</vt:lpstr>
      <vt:lpstr>2015_deGruyter_ppt_screen_template_Arial</vt:lpstr>
      <vt:lpstr>Formel</vt:lpstr>
      <vt:lpstr>Equation</vt:lpstr>
      <vt:lpstr>27. Kapitel</vt:lpstr>
      <vt:lpstr>Nachfrage nach produktionsfaktoren</vt:lpstr>
      <vt:lpstr>Die nachfrage des monopolisten nach inputs – algebraisch </vt:lpstr>
      <vt:lpstr>Die nachfrage des monopolisten UND EINES UNTERNEHMENS BEI WETTBEWERB AUF DEM OUTPUTMARKT nach inputs – grafisch </vt:lpstr>
      <vt:lpstr>MONOPSON</vt:lpstr>
      <vt:lpstr>Mindestlohn </vt:lpstr>
      <vt:lpstr>Vor– und nachgelagerte monopole (1)</vt:lpstr>
      <vt:lpstr>Vor– und nachgelagerte monopole (2)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2016-08-17T10:10:33Z</dcterms:modified>
</cp:coreProperties>
</file>